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75" r:id="rId3"/>
    <p:sldId id="313" r:id="rId4"/>
    <p:sldId id="274" r:id="rId5"/>
    <p:sldId id="310" r:id="rId6"/>
    <p:sldId id="311" r:id="rId7"/>
    <p:sldId id="312" r:id="rId8"/>
    <p:sldId id="314" r:id="rId9"/>
    <p:sldId id="262" r:id="rId10"/>
    <p:sldId id="315" r:id="rId11"/>
    <p:sldId id="316" r:id="rId12"/>
    <p:sldId id="319" r:id="rId13"/>
    <p:sldId id="317" r:id="rId14"/>
    <p:sldId id="318"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640"/>
  </p:normalViewPr>
  <p:slideViewPr>
    <p:cSldViewPr snapToGrid="0" snapToObjects="1">
      <p:cViewPr varScale="1">
        <p:scale>
          <a:sx n="127" d="100"/>
          <a:sy n="127"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76D5D-281D-DA4D-9967-1BBE175BE70A}" type="datetimeFigureOut">
              <a:rPr lang="en-US" smtClean="0"/>
              <a:t>11/10/20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BFD84B-CBA9-1347-8EED-27DD73CC1BB7}" type="slidenum">
              <a:rPr lang="en-US" smtClean="0"/>
              <a:t>‹#›</a:t>
            </a:fld>
            <a:endParaRPr lang="en-US"/>
          </a:p>
        </p:txBody>
      </p:sp>
    </p:spTree>
    <p:extLst>
      <p:ext uri="{BB962C8B-B14F-4D97-AF65-F5344CB8AC3E}">
        <p14:creationId xmlns:p14="http://schemas.microsoft.com/office/powerpoint/2010/main" val="123981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solidFill>
            <a:srgbClr val="FFFFFF"/>
          </a:solidFill>
          <a:ln/>
        </p:spPr>
      </p:sp>
      <p:sp>
        <p:nvSpPr>
          <p:cNvPr id="40962" name="Rectangle 2"/>
          <p:cNvSpPr>
            <a:spLocks noGrp="1" noChangeArrowheads="1"/>
          </p:cNvSpPr>
          <p:nvPr>
            <p:ph type="body" idx="1"/>
          </p:nvPr>
        </p:nvSpPr>
        <p:spPr>
          <a:ln/>
        </p:spPr>
        <p:txBody>
          <a:bodyPr/>
          <a:lstStyle/>
          <a:p>
            <a:pPr eaLnBrk="1" hangingPunct="1">
              <a:defRPr/>
            </a:pPr>
            <a:r>
              <a:rPr lang="en-US" sz="2200">
                <a:latin typeface="Lucida Grande" charset="0"/>
                <a:cs typeface="Lucida Grande" charset="0"/>
                <a:sym typeface="Lucida Grande" charset="0"/>
              </a:rPr>
              <a:t>Then, we crop out the region of interest...</a:t>
            </a:r>
          </a:p>
        </p:txBody>
      </p:sp>
    </p:spTree>
    <p:extLst>
      <p:ext uri="{BB962C8B-B14F-4D97-AF65-F5344CB8AC3E}">
        <p14:creationId xmlns:p14="http://schemas.microsoft.com/office/powerpoint/2010/main" val="426580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a:solidFill>
            <a:srgbClr val="FFFFFF"/>
          </a:solidFill>
          <a:ln/>
        </p:spPr>
      </p:sp>
      <p:sp>
        <p:nvSpPr>
          <p:cNvPr id="32770" name="Rectangle 2"/>
          <p:cNvSpPr>
            <a:spLocks noGrp="1" noChangeArrowheads="1"/>
          </p:cNvSpPr>
          <p:nvPr>
            <p:ph type="body" idx="1"/>
          </p:nvPr>
        </p:nvSpPr>
        <p:spPr>
          <a:ln/>
        </p:spPr>
        <p:txBody>
          <a:bodyPr/>
          <a:lstStyle/>
          <a:p>
            <a:pPr eaLnBrk="1" hangingPunct="1">
              <a:defRPr/>
            </a:pPr>
            <a:r>
              <a:rPr lang="en-US" sz="2200">
                <a:latin typeface="Lucida Grande" charset="0"/>
                <a:cs typeface="Lucida Grande" charset="0"/>
                <a:sym typeface="Lucida Grande" charset="0"/>
              </a:rPr>
              <a:t>Here</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a schematic of the system that we came up with.</a:t>
            </a:r>
          </a:p>
          <a:p>
            <a:pPr eaLnBrk="1" hangingPunct="1">
              <a:defRPr/>
            </a:pPr>
            <a:r>
              <a:rPr lang="en-US" sz="2200">
                <a:latin typeface="Lucida Grande" charset="0"/>
                <a:cs typeface="Lucida Grande" charset="0"/>
                <a:sym typeface="Lucida Grande" charset="0"/>
              </a:rPr>
              <a:t>Compared to previous state-of-the-art methods, R-CNN is relatively simple and does not rely on an ensemble of classifiers.</a:t>
            </a:r>
          </a:p>
          <a:p>
            <a:pPr eaLnBrk="1" hangingPunct="1">
              <a:defRPr/>
            </a:pPr>
            <a:r>
              <a:rPr lang="en-US" sz="2200">
                <a:latin typeface="Lucida Grande" charset="0"/>
                <a:cs typeface="Lucida Grande" charset="0"/>
                <a:sym typeface="Lucida Grande" charset="0"/>
              </a:rPr>
              <a:t>Let</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 see how it works at test time.</a:t>
            </a:r>
          </a:p>
        </p:txBody>
      </p:sp>
    </p:spTree>
    <p:extLst>
      <p:ext uri="{BB962C8B-B14F-4D97-AF65-F5344CB8AC3E}">
        <p14:creationId xmlns:p14="http://schemas.microsoft.com/office/powerpoint/2010/main" val="2053240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94BFBF-72BE-8846-8166-93B76C1A791E}" type="datetimeFigureOut">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410575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94BFBF-72BE-8846-8166-93B76C1A791E}" type="datetimeFigureOut">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3200109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94BFBF-72BE-8846-8166-93B76C1A791E}" type="datetimeFigureOut">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286920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94BFBF-72BE-8846-8166-93B76C1A791E}" type="datetimeFigureOut">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193010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94BFBF-72BE-8846-8166-93B76C1A791E}" type="datetimeFigureOut">
              <a:rPr lang="en-US" smtClean="0"/>
              <a:t>11/10/20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2860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94BFBF-72BE-8846-8166-93B76C1A791E}" type="datetimeFigureOut">
              <a:rPr lang="en-US" smtClean="0"/>
              <a:t>11/10/20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199321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4BFBF-72BE-8846-8166-93B76C1A791E}" type="datetimeFigureOut">
              <a:rPr lang="en-US" smtClean="0"/>
              <a:t>11/10/20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255557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94BFBF-72BE-8846-8166-93B76C1A791E}" type="datetimeFigureOut">
              <a:rPr lang="en-US" smtClean="0"/>
              <a:t>11/10/20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190091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4BFBF-72BE-8846-8166-93B76C1A791E}" type="datetimeFigureOut">
              <a:rPr lang="en-US" smtClean="0"/>
              <a:t>11/10/20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310900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94BFBF-72BE-8846-8166-93B76C1A791E}" type="datetimeFigureOut">
              <a:rPr lang="en-US" smtClean="0"/>
              <a:t>11/10/20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276423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94BFBF-72BE-8846-8166-93B76C1A791E}" type="datetimeFigureOut">
              <a:rPr lang="en-US" smtClean="0"/>
              <a:t>11/10/20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336F53-9295-724E-8392-F69160B0E4FC}" type="slidenum">
              <a:rPr lang="en-US" smtClean="0"/>
              <a:t>‹#›</a:t>
            </a:fld>
            <a:endParaRPr lang="en-US"/>
          </a:p>
        </p:txBody>
      </p:sp>
    </p:spTree>
    <p:extLst>
      <p:ext uri="{BB962C8B-B14F-4D97-AF65-F5344CB8AC3E}">
        <p14:creationId xmlns:p14="http://schemas.microsoft.com/office/powerpoint/2010/main" val="3458732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4BFBF-72BE-8846-8166-93B76C1A791E}" type="datetimeFigureOut">
              <a:rPr lang="en-US" smtClean="0"/>
              <a:t>11/10/20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36F53-9295-724E-8392-F69160B0E4FC}" type="slidenum">
              <a:rPr lang="en-US" smtClean="0"/>
              <a:t>‹#›</a:t>
            </a:fld>
            <a:endParaRPr lang="en-US"/>
          </a:p>
        </p:txBody>
      </p:sp>
    </p:spTree>
    <p:extLst>
      <p:ext uri="{BB962C8B-B14F-4D97-AF65-F5344CB8AC3E}">
        <p14:creationId xmlns:p14="http://schemas.microsoft.com/office/powerpoint/2010/main" val="1588624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3D5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4" name="Straight Connector 4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3D583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6C330B4-027E-8845-8BA1-196BC5152D94}"/>
              </a:ext>
            </a:extLst>
          </p:cNvPr>
          <p:cNvSpPr>
            <a:spLocks noGrp="1"/>
          </p:cNvSpPr>
          <p:nvPr>
            <p:ph type="ctrTitle"/>
          </p:nvPr>
        </p:nvSpPr>
        <p:spPr>
          <a:xfrm>
            <a:off x="832485" y="4277356"/>
            <a:ext cx="7475220" cy="1560320"/>
          </a:xfrm>
        </p:spPr>
        <p:txBody>
          <a:bodyPr>
            <a:normAutofit fontScale="90000"/>
          </a:bodyPr>
          <a:lstStyle/>
          <a:p>
            <a:r>
              <a:rPr lang="en-US" sz="3200" b="1" dirty="0">
                <a:solidFill>
                  <a:srgbClr val="3D5838"/>
                </a:solidFill>
              </a:rPr>
              <a:t>Context R-CNN: Long Term Temporal Context for </a:t>
            </a:r>
            <a:br>
              <a:rPr lang="en-US" sz="3200" b="1" dirty="0">
                <a:solidFill>
                  <a:srgbClr val="3D5838"/>
                </a:solidFill>
              </a:rPr>
            </a:br>
            <a:r>
              <a:rPr lang="en-US" sz="3200" b="1" dirty="0">
                <a:solidFill>
                  <a:srgbClr val="3D5838"/>
                </a:solidFill>
              </a:rPr>
              <a:t>Per-Camera Object Detection</a:t>
            </a:r>
            <a:br>
              <a:rPr lang="en-US" sz="3200" dirty="0">
                <a:solidFill>
                  <a:srgbClr val="3D5838"/>
                </a:solidFill>
              </a:rPr>
            </a:br>
            <a:br>
              <a:rPr lang="en-US" sz="2000" dirty="0">
                <a:solidFill>
                  <a:srgbClr val="3D5838"/>
                </a:solidFill>
              </a:rPr>
            </a:br>
            <a:r>
              <a:rPr lang="en-US" sz="2000" dirty="0">
                <a:solidFill>
                  <a:srgbClr val="3D5838"/>
                </a:solidFill>
              </a:rPr>
              <a:t>Sara Beery , </a:t>
            </a:r>
            <a:r>
              <a:rPr lang="en-US" sz="2000" dirty="0" err="1">
                <a:solidFill>
                  <a:srgbClr val="3D5838"/>
                </a:solidFill>
              </a:rPr>
              <a:t>Guanhang</a:t>
            </a:r>
            <a:r>
              <a:rPr lang="en-US" sz="2000" dirty="0">
                <a:solidFill>
                  <a:srgbClr val="3D5838"/>
                </a:solidFill>
              </a:rPr>
              <a:t> Wu, Vivek Rathod, Ronny </a:t>
            </a:r>
            <a:r>
              <a:rPr lang="en-US" sz="2000" dirty="0" err="1">
                <a:solidFill>
                  <a:srgbClr val="3D5838"/>
                </a:solidFill>
              </a:rPr>
              <a:t>Votel</a:t>
            </a:r>
            <a:r>
              <a:rPr lang="en-US" sz="2000" dirty="0">
                <a:solidFill>
                  <a:srgbClr val="3D5838"/>
                </a:solidFill>
              </a:rPr>
              <a:t>, </a:t>
            </a:r>
            <a:r>
              <a:rPr lang="en-US" sz="2000" dirty="0" err="1">
                <a:solidFill>
                  <a:srgbClr val="3D5838"/>
                </a:solidFill>
              </a:rPr>
              <a:t>JonathanHuang</a:t>
            </a:r>
            <a:r>
              <a:rPr lang="en-US" sz="2000" dirty="0">
                <a:solidFill>
                  <a:srgbClr val="3D5838"/>
                </a:solidFill>
              </a:rPr>
              <a:t> </a:t>
            </a:r>
            <a:br>
              <a:rPr lang="en-US" sz="2000" dirty="0">
                <a:solidFill>
                  <a:srgbClr val="3D5838"/>
                </a:solidFill>
              </a:rPr>
            </a:br>
            <a:r>
              <a:rPr lang="en-US" sz="2000" dirty="0">
                <a:solidFill>
                  <a:srgbClr val="3D5838"/>
                </a:solidFill>
              </a:rPr>
              <a:t>California Institute of Technology  Google</a:t>
            </a:r>
          </a:p>
        </p:txBody>
      </p:sp>
      <p:pic>
        <p:nvPicPr>
          <p:cNvPr id="19" name="Picture 18">
            <a:extLst>
              <a:ext uri="{FF2B5EF4-FFF2-40B4-BE49-F238E27FC236}">
                <a16:creationId xmlns:a16="http://schemas.microsoft.com/office/drawing/2014/main" id="{A670BCEF-5983-9948-B08F-CAFB312A4AD8}"/>
              </a:ext>
            </a:extLst>
          </p:cNvPr>
          <p:cNvPicPr>
            <a:picLocks noChangeAspect="1"/>
          </p:cNvPicPr>
          <p:nvPr/>
        </p:nvPicPr>
        <p:blipFill rotWithShape="1">
          <a:blip r:embed="rId2"/>
          <a:srcRect r="2" b="32471"/>
          <a:stretch/>
        </p:blipFill>
        <p:spPr>
          <a:xfrm>
            <a:off x="182880" y="256540"/>
            <a:ext cx="8778240" cy="3764276"/>
          </a:xfrm>
          <a:prstGeom prst="rect">
            <a:avLst/>
          </a:prstGeom>
        </p:spPr>
      </p:pic>
      <p:grpSp>
        <p:nvGrpSpPr>
          <p:cNvPr id="23" name="Group 22">
            <a:extLst>
              <a:ext uri="{FF2B5EF4-FFF2-40B4-BE49-F238E27FC236}">
                <a16:creationId xmlns:a16="http://schemas.microsoft.com/office/drawing/2014/main" id="{B526CFC8-E0D8-6D40-B725-A60C6C6C606E}"/>
              </a:ext>
            </a:extLst>
          </p:cNvPr>
          <p:cNvGrpSpPr/>
          <p:nvPr/>
        </p:nvGrpSpPr>
        <p:grpSpPr>
          <a:xfrm>
            <a:off x="1831725" y="1399378"/>
            <a:ext cx="5571884" cy="1276896"/>
            <a:chOff x="1180215" y="1753707"/>
            <a:chExt cx="5571884" cy="1276896"/>
          </a:xfrm>
        </p:grpSpPr>
        <p:sp>
          <p:nvSpPr>
            <p:cNvPr id="25" name="Rectangle 24">
              <a:extLst>
                <a:ext uri="{FF2B5EF4-FFF2-40B4-BE49-F238E27FC236}">
                  <a16:creationId xmlns:a16="http://schemas.microsoft.com/office/drawing/2014/main" id="{0056B7F6-C183-3E42-A12D-F887DFB42F6D}"/>
                </a:ext>
              </a:extLst>
            </p:cNvPr>
            <p:cNvSpPr/>
            <p:nvPr/>
          </p:nvSpPr>
          <p:spPr>
            <a:xfrm>
              <a:off x="1180215" y="2327786"/>
              <a:ext cx="2617612" cy="369330"/>
            </a:xfrm>
            <a:prstGeom prst="rect">
              <a:avLst/>
            </a:prstGeom>
            <a:noFill/>
            <a:ln w="38100" cap="flat">
              <a:solidFill>
                <a:srgbClr val="FFFF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7" name="Rectangle 26">
              <a:extLst>
                <a:ext uri="{FF2B5EF4-FFF2-40B4-BE49-F238E27FC236}">
                  <a16:creationId xmlns:a16="http://schemas.microsoft.com/office/drawing/2014/main" id="{45DA008E-73C1-EB4B-B107-0C9B0012E844}"/>
                </a:ext>
              </a:extLst>
            </p:cNvPr>
            <p:cNvSpPr/>
            <p:nvPr/>
          </p:nvSpPr>
          <p:spPr>
            <a:xfrm>
              <a:off x="5581136" y="2661273"/>
              <a:ext cx="1170963" cy="369330"/>
            </a:xfrm>
            <a:prstGeom prst="rect">
              <a:avLst/>
            </a:prstGeom>
            <a:noFill/>
            <a:ln w="38100" cap="flat">
              <a:solidFill>
                <a:srgbClr val="FFC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9" name="TextBox 28">
              <a:extLst>
                <a:ext uri="{FF2B5EF4-FFF2-40B4-BE49-F238E27FC236}">
                  <a16:creationId xmlns:a16="http://schemas.microsoft.com/office/drawing/2014/main" id="{3ABB79F2-D974-D344-9D29-51A2C44C79E1}"/>
                </a:ext>
              </a:extLst>
            </p:cNvPr>
            <p:cNvSpPr txBox="1"/>
            <p:nvPr/>
          </p:nvSpPr>
          <p:spPr>
            <a:xfrm>
              <a:off x="5788952" y="2163673"/>
              <a:ext cx="37766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FFC000"/>
                  </a:solidFill>
                  <a:latin typeface="Calibri"/>
                  <a:ea typeface="Calibri"/>
                  <a:cs typeface="Calibri"/>
                  <a:sym typeface="Calibri"/>
                </a:rPr>
                <a:t>cat</a:t>
              </a:r>
            </a:p>
          </p:txBody>
        </p:sp>
        <p:sp>
          <p:nvSpPr>
            <p:cNvPr id="31" name="TextBox 30">
              <a:extLst>
                <a:ext uri="{FF2B5EF4-FFF2-40B4-BE49-F238E27FC236}">
                  <a16:creationId xmlns:a16="http://schemas.microsoft.com/office/drawing/2014/main" id="{2781D25E-4CD2-9745-9610-B8CEE8D40528}"/>
                </a:ext>
              </a:extLst>
            </p:cNvPr>
            <p:cNvSpPr txBox="1"/>
            <p:nvPr/>
          </p:nvSpPr>
          <p:spPr>
            <a:xfrm>
              <a:off x="2050011" y="1753707"/>
              <a:ext cx="52514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FFFF00"/>
                  </a:solidFill>
                  <a:latin typeface="Calibri"/>
                  <a:ea typeface="Calibri"/>
                  <a:cs typeface="Calibri"/>
                  <a:sym typeface="Calibri"/>
                </a:rPr>
                <a:t>deer</a:t>
              </a:r>
            </a:p>
          </p:txBody>
        </p:sp>
      </p:grpSp>
    </p:spTree>
    <p:extLst>
      <p:ext uri="{BB962C8B-B14F-4D97-AF65-F5344CB8AC3E}">
        <p14:creationId xmlns:p14="http://schemas.microsoft.com/office/powerpoint/2010/main" val="423647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C95A5E-E689-AA42-B5EB-0BF1F46D8EDF}"/>
              </a:ext>
            </a:extLst>
          </p:cNvPr>
          <p:cNvSpPr>
            <a:spLocks noGrp="1"/>
          </p:cNvSpPr>
          <p:nvPr>
            <p:ph type="title"/>
          </p:nvPr>
        </p:nvSpPr>
        <p:spPr>
          <a:xfrm>
            <a:off x="628650" y="666749"/>
            <a:ext cx="7886700" cy="1325563"/>
          </a:xfrm>
        </p:spPr>
        <p:txBody>
          <a:bodyPr vert="horz" lIns="91440" tIns="45720" rIns="91440" bIns="45720" rtlCol="0" anchor="ctr">
            <a:normAutofit/>
          </a:bodyPr>
          <a:lstStyle/>
          <a:p>
            <a:r>
              <a:rPr lang="en-US" sz="3200" b="1" dirty="0"/>
              <a:t>Visualizing attention </a:t>
            </a:r>
          </a:p>
        </p:txBody>
      </p:sp>
      <p:sp>
        <p:nvSpPr>
          <p:cNvPr id="12"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28801"/>
            <a:ext cx="78867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2B65A2C7-9C75-FC45-B41A-8E0B86B8A1C3}"/>
              </a:ext>
            </a:extLst>
          </p:cNvPr>
          <p:cNvPicPr>
            <a:picLocks noGrp="1" noChangeAspect="1"/>
          </p:cNvPicPr>
          <p:nvPr>
            <p:ph idx="1"/>
          </p:nvPr>
        </p:nvPicPr>
        <p:blipFill rotWithShape="1">
          <a:blip r:embed="rId2"/>
          <a:srcRect l="5027" r="438" b="-2"/>
          <a:stretch/>
        </p:blipFill>
        <p:spPr>
          <a:xfrm>
            <a:off x="868680" y="2149222"/>
            <a:ext cx="7406640" cy="3721608"/>
          </a:xfrm>
          <a:prstGeom prst="rect">
            <a:avLst/>
          </a:prstGeom>
          <a:effectLst/>
        </p:spPr>
      </p:pic>
    </p:spTree>
    <p:extLst>
      <p:ext uri="{BB962C8B-B14F-4D97-AF65-F5344CB8AC3E}">
        <p14:creationId xmlns:p14="http://schemas.microsoft.com/office/powerpoint/2010/main" val="317897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65C6-0C30-1346-A9C3-C4272C4B0821}"/>
              </a:ext>
            </a:extLst>
          </p:cNvPr>
          <p:cNvSpPr>
            <a:spLocks noGrp="1"/>
          </p:cNvSpPr>
          <p:nvPr>
            <p:ph type="title"/>
          </p:nvPr>
        </p:nvSpPr>
        <p:spPr>
          <a:xfrm>
            <a:off x="2402720" y="456566"/>
            <a:ext cx="3200400" cy="1325563"/>
          </a:xfrm>
        </p:spPr>
        <p:txBody>
          <a:bodyPr/>
          <a:lstStyle/>
          <a:p>
            <a:r>
              <a:rPr lang="en-US" b="1"/>
              <a:t>Results:</a:t>
            </a:r>
            <a:endParaRPr lang="en-US" b="1" dirty="0"/>
          </a:p>
        </p:txBody>
      </p:sp>
      <p:pic>
        <p:nvPicPr>
          <p:cNvPr id="5" name="Content Placeholder 4" descr="A close up of a receipt&#10;&#10;Description automatically generated">
            <a:extLst>
              <a:ext uri="{FF2B5EF4-FFF2-40B4-BE49-F238E27FC236}">
                <a16:creationId xmlns:a16="http://schemas.microsoft.com/office/drawing/2014/main" id="{BB7B8743-63C4-D444-956B-550B4E4EDAD4}"/>
              </a:ext>
            </a:extLst>
          </p:cNvPr>
          <p:cNvPicPr>
            <a:picLocks noGrp="1" noChangeAspect="1"/>
          </p:cNvPicPr>
          <p:nvPr>
            <p:ph idx="1"/>
          </p:nvPr>
        </p:nvPicPr>
        <p:blipFill>
          <a:blip r:embed="rId2"/>
          <a:stretch>
            <a:fillRect/>
          </a:stretch>
        </p:blipFill>
        <p:spPr>
          <a:xfrm>
            <a:off x="2148840" y="1485901"/>
            <a:ext cx="4840884" cy="4903108"/>
          </a:xfrm>
        </p:spPr>
      </p:pic>
    </p:spTree>
    <p:extLst>
      <p:ext uri="{BB962C8B-B14F-4D97-AF65-F5344CB8AC3E}">
        <p14:creationId xmlns:p14="http://schemas.microsoft.com/office/powerpoint/2010/main" val="823461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13" descr="Graphical user interface&#10;&#10;Description automatically generated">
            <a:extLst>
              <a:ext uri="{FF2B5EF4-FFF2-40B4-BE49-F238E27FC236}">
                <a16:creationId xmlns:a16="http://schemas.microsoft.com/office/drawing/2014/main" id="{A355199E-7A2F-7247-9D4B-A4FF0640F67E}"/>
              </a:ext>
            </a:extLst>
          </p:cNvPr>
          <p:cNvPicPr>
            <a:picLocks noChangeAspect="1"/>
          </p:cNvPicPr>
          <p:nvPr/>
        </p:nvPicPr>
        <p:blipFill rotWithShape="1">
          <a:blip r:embed="rId2"/>
          <a:srcRect l="12726" r="11079" b="1"/>
          <a:stretch/>
        </p:blipFill>
        <p:spPr>
          <a:xfrm>
            <a:off x="342901" y="872924"/>
            <a:ext cx="4070073" cy="1802789"/>
          </a:xfrm>
          <a:prstGeom prst="rect">
            <a:avLst/>
          </a:prstGeom>
        </p:spPr>
      </p:pic>
      <p:sp>
        <p:nvSpPr>
          <p:cNvPr id="53" name="Rectangle 46">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7710" y="0"/>
            <a:ext cx="6858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27" descr="Chart, line chart&#10;&#10;Description automatically generated">
            <a:extLst>
              <a:ext uri="{FF2B5EF4-FFF2-40B4-BE49-F238E27FC236}">
                <a16:creationId xmlns:a16="http://schemas.microsoft.com/office/drawing/2014/main" id="{13B07E21-CB50-F641-B4FA-1E90B304FB72}"/>
              </a:ext>
            </a:extLst>
          </p:cNvPr>
          <p:cNvPicPr>
            <a:picLocks noGrp="1" noChangeAspect="1"/>
          </p:cNvPicPr>
          <p:nvPr>
            <p:ph idx="1"/>
          </p:nvPr>
        </p:nvPicPr>
        <p:blipFill>
          <a:blip r:embed="rId3"/>
          <a:stretch>
            <a:fillRect/>
          </a:stretch>
        </p:blipFill>
        <p:spPr>
          <a:xfrm>
            <a:off x="4731025" y="422677"/>
            <a:ext cx="3834446" cy="2703283"/>
          </a:xfrm>
          <a:prstGeom prst="rect">
            <a:avLst/>
          </a:prstGeom>
        </p:spPr>
      </p:pic>
      <p:sp>
        <p:nvSpPr>
          <p:cNvPr id="54" name="Rectangle 48">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0">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914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Graphical user interface, application&#10;&#10;Description automatically generated">
            <a:extLst>
              <a:ext uri="{FF2B5EF4-FFF2-40B4-BE49-F238E27FC236}">
                <a16:creationId xmlns:a16="http://schemas.microsoft.com/office/drawing/2014/main" id="{506760BB-C106-C445-A1FD-BA12F7A3AB48}"/>
              </a:ext>
            </a:extLst>
          </p:cNvPr>
          <p:cNvPicPr>
            <a:picLocks noChangeAspect="1"/>
          </p:cNvPicPr>
          <p:nvPr/>
        </p:nvPicPr>
        <p:blipFill rotWithShape="1">
          <a:blip r:embed="rId4"/>
          <a:srcRect l="19361" r="6138" b="2"/>
          <a:stretch/>
        </p:blipFill>
        <p:spPr>
          <a:xfrm>
            <a:off x="342900" y="4109981"/>
            <a:ext cx="4070073" cy="1802789"/>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132D25A8-99F6-AA41-9F18-641AE47413CE}"/>
              </a:ext>
            </a:extLst>
          </p:cNvPr>
          <p:cNvPicPr>
            <a:picLocks noChangeAspect="1"/>
          </p:cNvPicPr>
          <p:nvPr/>
        </p:nvPicPr>
        <p:blipFill rotWithShape="1">
          <a:blip r:embed="rId5"/>
          <a:srcRect l="9262" r="12282" b="-3"/>
          <a:stretch/>
        </p:blipFill>
        <p:spPr>
          <a:xfrm>
            <a:off x="4731025" y="4162169"/>
            <a:ext cx="3834446" cy="1698414"/>
          </a:xfrm>
          <a:prstGeom prst="rect">
            <a:avLst/>
          </a:prstGeom>
        </p:spPr>
      </p:pic>
    </p:spTree>
    <p:extLst>
      <p:ext uri="{BB962C8B-B14F-4D97-AF65-F5344CB8AC3E}">
        <p14:creationId xmlns:p14="http://schemas.microsoft.com/office/powerpoint/2010/main" val="1523780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4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12193-C0D1-BA4C-86F1-BDD47D7E34A7}"/>
              </a:ext>
            </a:extLst>
          </p:cNvPr>
          <p:cNvSpPr>
            <a:spLocks noGrp="1"/>
          </p:cNvSpPr>
          <p:nvPr>
            <p:ph type="title"/>
          </p:nvPr>
        </p:nvSpPr>
        <p:spPr>
          <a:xfrm>
            <a:off x="836676" y="548640"/>
            <a:ext cx="7626096" cy="1179576"/>
          </a:xfrm>
        </p:spPr>
        <p:txBody>
          <a:bodyPr>
            <a:normAutofit/>
          </a:bodyPr>
          <a:lstStyle/>
          <a:p>
            <a:r>
              <a:rPr lang="en-US" sz="3500" b="1"/>
              <a:t>Conclusion:</a:t>
            </a:r>
          </a:p>
        </p:txBody>
      </p:sp>
      <p:sp>
        <p:nvSpPr>
          <p:cNvPr id="43" name="Rectangle 4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E9B608F-3E6A-0943-9A39-D9DA1BF0302F}"/>
              </a:ext>
            </a:extLst>
          </p:cNvPr>
          <p:cNvSpPr>
            <a:spLocks noGrp="1"/>
          </p:cNvSpPr>
          <p:nvPr>
            <p:ph idx="1"/>
          </p:nvPr>
        </p:nvSpPr>
        <p:spPr>
          <a:xfrm>
            <a:off x="836676" y="2481943"/>
            <a:ext cx="7626096" cy="3695020"/>
          </a:xfrm>
        </p:spPr>
        <p:txBody>
          <a:bodyPr>
            <a:normAutofit/>
          </a:bodyPr>
          <a:lstStyle/>
          <a:p>
            <a:r>
              <a:rPr lang="en-US" sz="1600" dirty="0"/>
              <a:t>This paper says that they’ve investigated the 100 highest confidence “false positives” from Context R-CNN, and found that in almost all of them (97/100), the model had correctly found and classified animals that were missed by human annotators.</a:t>
            </a:r>
          </a:p>
          <a:p>
            <a:r>
              <a:rPr lang="en-US" sz="1600" dirty="0"/>
              <a:t>Snapshot Serengeti dataset (which proved to be almost universally true detections that were missed by human annotators) the 3/100 images where Context R-CNN erroneously detected an animal were all of the same tree, highly confidently predicted to be a giraffe.</a:t>
            </a:r>
          </a:p>
          <a:p>
            <a:r>
              <a:rPr lang="en-US" sz="1600" dirty="0"/>
              <a:t>The new target detection architecture improves the target recognition effect in the new scene by extracting the context clues of each camera in the time dimension, without the need for additional training data from multiple cameras.</a:t>
            </a:r>
          </a:p>
          <a:p>
            <a:r>
              <a:rPr lang="en-US" sz="1600" dirty="0"/>
              <a:t>In the face of complex images, the context R-CNN method can trace back the most relevant targets from the context information of up to one month from the same camera and help the algorithm to recognize.</a:t>
            </a:r>
          </a:p>
          <a:p>
            <a:endParaRPr lang="en-US" sz="1600" dirty="0"/>
          </a:p>
        </p:txBody>
      </p:sp>
    </p:spTree>
    <p:extLst>
      <p:ext uri="{BB962C8B-B14F-4D97-AF65-F5344CB8AC3E}">
        <p14:creationId xmlns:p14="http://schemas.microsoft.com/office/powerpoint/2010/main" val="323039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1"/>
            <a:ext cx="2521551" cy="2522849"/>
            <a:chOff x="-305" y="-1"/>
            <a:chExt cx="3832880" cy="2876136"/>
          </a:xfrm>
        </p:grpSpPr>
        <p:sp>
          <p:nvSpPr>
            <p:cNvPr id="34" name="Freeform: Shape 3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024ABBC-1B15-C742-925F-265409054467}"/>
              </a:ext>
            </a:extLst>
          </p:cNvPr>
          <p:cNvSpPr>
            <a:spLocks noGrp="1"/>
          </p:cNvSpPr>
          <p:nvPr>
            <p:ph idx="1"/>
          </p:nvPr>
        </p:nvSpPr>
        <p:spPr>
          <a:xfrm>
            <a:off x="330984" y="2841296"/>
            <a:ext cx="3845172" cy="3227626"/>
          </a:xfrm>
        </p:spPr>
        <p:txBody>
          <a:bodyPr anchor="ctr">
            <a:normAutofit/>
          </a:bodyPr>
          <a:lstStyle/>
          <a:p>
            <a:pPr marL="0" indent="0">
              <a:buNone/>
            </a:pPr>
            <a:r>
              <a:rPr lang="en-US" sz="4800" dirty="0">
                <a:solidFill>
                  <a:schemeClr val="tx2"/>
                </a:solidFill>
              </a:rPr>
              <a:t>Thank you</a:t>
            </a:r>
          </a:p>
        </p:txBody>
      </p:sp>
      <p:grpSp>
        <p:nvGrpSpPr>
          <p:cNvPr id="39" name="Group 3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370340" y="5084569"/>
            <a:ext cx="2151670" cy="1395192"/>
            <a:chOff x="-305" y="-4155"/>
            <a:chExt cx="2514948" cy="2174333"/>
          </a:xfrm>
        </p:grpSpPr>
        <p:sp>
          <p:nvSpPr>
            <p:cNvPr id="40" name="Freeform: Shape 3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3" name="Freeform: Shape 4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6" name="Graphic 25" descr="Smiling Face with No Fill">
            <a:extLst>
              <a:ext uri="{FF2B5EF4-FFF2-40B4-BE49-F238E27FC236}">
                <a16:creationId xmlns:a16="http://schemas.microsoft.com/office/drawing/2014/main" id="{320459F4-B92E-4712-84CB-294CB88352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7015" y="3593229"/>
            <a:ext cx="1530686" cy="1530686"/>
          </a:xfrm>
          <a:prstGeom prst="rect">
            <a:avLst/>
          </a:prstGeom>
        </p:spPr>
      </p:pic>
    </p:spTree>
    <p:extLst>
      <p:ext uri="{BB962C8B-B14F-4D97-AF65-F5344CB8AC3E}">
        <p14:creationId xmlns:p14="http://schemas.microsoft.com/office/powerpoint/2010/main" val="3343568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356E6C-9287-E44A-882E-2D3EBA74A26D}"/>
              </a:ext>
            </a:extLst>
          </p:cNvPr>
          <p:cNvSpPr>
            <a:spLocks noGrp="1"/>
          </p:cNvSpPr>
          <p:nvPr>
            <p:ph type="title"/>
          </p:nvPr>
        </p:nvSpPr>
        <p:spPr>
          <a:xfrm>
            <a:off x="628650" y="365125"/>
            <a:ext cx="7886700" cy="1325563"/>
          </a:xfrm>
        </p:spPr>
        <p:txBody>
          <a:bodyPr vert="horz" lIns="91440" tIns="45720" rIns="91440" bIns="45720" rtlCol="0" anchor="ctr">
            <a:normAutofit/>
          </a:bodyPr>
          <a:lstStyle/>
          <a:p>
            <a:r>
              <a:rPr lang="en-US" sz="3200" b="1" dirty="0"/>
              <a:t>Static monitoring cameras</a:t>
            </a:r>
          </a:p>
        </p:txBody>
      </p:sp>
      <p:sp>
        <p:nvSpPr>
          <p:cNvPr id="90"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28801"/>
            <a:ext cx="78867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posing for a photo in front of a window&#10;&#10;Description automatically generated">
            <a:extLst>
              <a:ext uri="{FF2B5EF4-FFF2-40B4-BE49-F238E27FC236}">
                <a16:creationId xmlns:a16="http://schemas.microsoft.com/office/drawing/2014/main" id="{851646FE-90FB-6A4D-8AAE-81A7C1C8FE36}"/>
              </a:ext>
            </a:extLst>
          </p:cNvPr>
          <p:cNvPicPr>
            <a:picLocks noChangeAspect="1"/>
          </p:cNvPicPr>
          <p:nvPr/>
        </p:nvPicPr>
        <p:blipFill rotWithShape="1">
          <a:blip r:embed="rId3"/>
          <a:srcRect t="15702" r="2" b="15703"/>
          <a:stretch/>
        </p:blipFill>
        <p:spPr>
          <a:xfrm>
            <a:off x="868680" y="2149222"/>
            <a:ext cx="7406640" cy="3721608"/>
          </a:xfrm>
          <a:prstGeom prst="rect">
            <a:avLst/>
          </a:prstGeom>
          <a:effectLst/>
        </p:spPr>
      </p:pic>
    </p:spTree>
    <p:extLst>
      <p:ext uri="{BB962C8B-B14F-4D97-AF65-F5344CB8AC3E}">
        <p14:creationId xmlns:p14="http://schemas.microsoft.com/office/powerpoint/2010/main" val="72812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35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DF234-77C0-3841-AAC0-ECED18553CBB}"/>
              </a:ext>
            </a:extLst>
          </p:cNvPr>
          <p:cNvSpPr>
            <a:spLocks noGrp="1"/>
          </p:cNvSpPr>
          <p:nvPr>
            <p:ph type="title"/>
          </p:nvPr>
        </p:nvSpPr>
        <p:spPr>
          <a:xfrm>
            <a:off x="6466777" y="-164592"/>
            <a:ext cx="2911399" cy="4794567"/>
          </a:xfrm>
        </p:spPr>
        <p:txBody>
          <a:bodyPr vert="horz" lIns="91440" tIns="45720" rIns="91440" bIns="45720" rtlCol="0" anchor="ctr">
            <a:normAutofit/>
          </a:bodyPr>
          <a:lstStyle/>
          <a:p>
            <a:r>
              <a:rPr lang="en-US" sz="3100" b="1" dirty="0">
                <a:solidFill>
                  <a:srgbClr val="FFFFFF"/>
                </a:solidFill>
              </a:rPr>
              <a:t>Static camera images</a:t>
            </a:r>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015" y="484632"/>
            <a:ext cx="6096762"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photo, different, standing, sheep&#10;&#10;Description automatically generated">
            <a:extLst>
              <a:ext uri="{FF2B5EF4-FFF2-40B4-BE49-F238E27FC236}">
                <a16:creationId xmlns:a16="http://schemas.microsoft.com/office/drawing/2014/main" id="{565465D4-BF3A-8B4E-80C4-BADEE836353C}"/>
              </a:ext>
            </a:extLst>
          </p:cNvPr>
          <p:cNvPicPr>
            <a:picLocks noGrp="1" noChangeAspect="1"/>
          </p:cNvPicPr>
          <p:nvPr>
            <p:ph idx="1"/>
          </p:nvPr>
        </p:nvPicPr>
        <p:blipFill rotWithShape="1">
          <a:blip r:embed="rId2"/>
          <a:srcRect l="3618" r="10070"/>
          <a:stretch/>
        </p:blipFill>
        <p:spPr>
          <a:xfrm>
            <a:off x="732188" y="942538"/>
            <a:ext cx="5372416" cy="4808332"/>
          </a:xfrm>
          <a:prstGeom prst="rect">
            <a:avLst/>
          </a:prstGeom>
          <a:effectLst/>
        </p:spPr>
      </p:pic>
    </p:spTree>
    <p:extLst>
      <p:ext uri="{BB962C8B-B14F-4D97-AF65-F5344CB8AC3E}">
        <p14:creationId xmlns:p14="http://schemas.microsoft.com/office/powerpoint/2010/main" val="1264614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45" name="Rectangle 1"/>
          <p:cNvSpPr>
            <a:spLocks noGrp="1" noChangeArrowheads="1"/>
          </p:cNvSpPr>
          <p:nvPr>
            <p:ph type="title"/>
          </p:nvPr>
        </p:nvSpPr>
        <p:spPr>
          <a:xfrm>
            <a:off x="783682" y="1091164"/>
            <a:ext cx="8178799" cy="1135737"/>
          </a:xfrm>
        </p:spPr>
        <p:txBody>
          <a:bodyPr>
            <a:normAutofit/>
          </a:bodyPr>
          <a:lstStyle/>
          <a:p>
            <a:pPr eaLnBrk="1" hangingPunct="1">
              <a:defRPr/>
            </a:pPr>
            <a:r>
              <a:rPr lang="en-US" sz="3200" b="1" dirty="0"/>
              <a:t>R-CNN: Regions with CNN features</a:t>
            </a:r>
          </a:p>
        </p:txBody>
      </p:sp>
      <p:sp>
        <p:nvSpPr>
          <p:cNvPr id="79" name="Rectangle 7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7" name="Rectangle 5"/>
          <p:cNvSpPr>
            <a:spLocks/>
          </p:cNvSpPr>
          <p:nvPr/>
        </p:nvSpPr>
        <p:spPr bwMode="auto">
          <a:xfrm>
            <a:off x="964462" y="4305160"/>
            <a:ext cx="1112188" cy="243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spcAft>
                <a:spcPts val="600"/>
              </a:spcAft>
            </a:pPr>
            <a:r>
              <a:rPr lang="en-US" sz="1582" dirty="0">
                <a:ea typeface="ＭＳ Ｐゴシック" charset="0"/>
                <a:cs typeface="ＭＳ Ｐゴシック" charset="0"/>
              </a:rPr>
              <a:t>Input image</a:t>
            </a:r>
          </a:p>
        </p:txBody>
      </p:sp>
      <p:sp>
        <p:nvSpPr>
          <p:cNvPr id="31748" name="Rectangle 6"/>
          <p:cNvSpPr>
            <a:spLocks/>
          </p:cNvSpPr>
          <p:nvPr/>
        </p:nvSpPr>
        <p:spPr bwMode="auto">
          <a:xfrm>
            <a:off x="2292764" y="4305160"/>
            <a:ext cx="2228856" cy="243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spcAft>
                <a:spcPts val="600"/>
              </a:spcAft>
            </a:pPr>
            <a:r>
              <a:rPr lang="en-US" sz="1582" dirty="0">
                <a:ea typeface="ＭＳ Ｐゴシック" charset="0"/>
                <a:cs typeface="ＭＳ Ｐゴシック" charset="0"/>
              </a:rPr>
              <a:t>Extract regions of interest</a:t>
            </a:r>
          </a:p>
        </p:txBody>
      </p:sp>
      <p:sp>
        <p:nvSpPr>
          <p:cNvPr id="31749" name="Rectangle 7"/>
          <p:cNvSpPr>
            <a:spLocks/>
          </p:cNvSpPr>
          <p:nvPr/>
        </p:nvSpPr>
        <p:spPr bwMode="auto">
          <a:xfrm>
            <a:off x="4866027" y="4318084"/>
            <a:ext cx="2076650" cy="246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spcAft>
                <a:spcPts val="600"/>
              </a:spcAft>
            </a:pPr>
            <a:r>
              <a:rPr lang="en-US" sz="1582" dirty="0">
                <a:ea typeface="ＭＳ Ｐゴシック" charset="0"/>
                <a:cs typeface="ＭＳ Ｐゴシック" charset="0"/>
              </a:rPr>
              <a:t>Compute CNN features</a:t>
            </a:r>
          </a:p>
        </p:txBody>
      </p:sp>
      <p:sp>
        <p:nvSpPr>
          <p:cNvPr id="31750" name="Rectangle 8"/>
          <p:cNvSpPr>
            <a:spLocks/>
          </p:cNvSpPr>
          <p:nvPr/>
        </p:nvSpPr>
        <p:spPr bwMode="auto">
          <a:xfrm>
            <a:off x="7007941" y="4305160"/>
            <a:ext cx="1181285" cy="243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spcAft>
                <a:spcPts val="600"/>
              </a:spcAft>
            </a:pPr>
            <a:r>
              <a:rPr lang="en-US" sz="1582" dirty="0">
                <a:ea typeface="ＭＳ Ｐゴシック" charset="0"/>
                <a:cs typeface="ＭＳ Ｐゴシック" charset="0"/>
              </a:rPr>
              <a:t>Classify region</a:t>
            </a:r>
          </a:p>
        </p:txBody>
      </p:sp>
      <p:grpSp>
        <p:nvGrpSpPr>
          <p:cNvPr id="31746" name="Group 4"/>
          <p:cNvGrpSpPr>
            <a:grpSpLocks/>
          </p:cNvGrpSpPr>
          <p:nvPr/>
        </p:nvGrpSpPr>
        <p:grpSpPr bwMode="auto">
          <a:xfrm>
            <a:off x="644785" y="2545746"/>
            <a:ext cx="7886700" cy="1708607"/>
            <a:chOff x="0" y="0"/>
            <a:chExt cx="8087" cy="1751"/>
          </a:xfrm>
          <a:noFill/>
        </p:grpSpPr>
        <p:sp>
          <p:nvSpPr>
            <p:cNvPr id="31751" name="Rectangle 2"/>
            <p:cNvSpPr>
              <a:spLocks/>
            </p:cNvSpPr>
            <p:nvPr/>
          </p:nvSpPr>
          <p:spPr bwMode="auto">
            <a:xfrm>
              <a:off x="0" y="0"/>
              <a:ext cx="8087" cy="1751"/>
            </a:xfrm>
            <a:prstGeom prst="rect">
              <a:avLst/>
            </a:prstGeom>
            <a:grpFill/>
            <a:ln>
              <a:noFill/>
            </a:ln>
            <a:extLst>
              <a:ext uri="{91240B29-F687-4f45-9708-019B960494DF}">
                <a14:hiddenLine xmlns:a14="http://schemas.microsoft.com/office/drawing/2010/main" xmlns="" w="25400">
                  <a:solidFill>
                    <a:srgbClr val="000000"/>
                  </a:solidFill>
                  <a:miter lim="800000"/>
                  <a:headEnd/>
                  <a:tailEnd/>
                </a14:hiddenLine>
              </a:ext>
            </a:extLst>
          </p:spPr>
          <p:txBody>
            <a:bodyPr lIns="0" tIns="0" rIns="0" bIns="0"/>
            <a:lstStyle/>
            <a:p>
              <a:endParaRPr lang="en-US" sz="949"/>
            </a:p>
          </p:txBody>
        </p:sp>
        <p:pic>
          <p:nvPicPr>
            <p:cNvPr id="31752"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 y="144"/>
              <a:ext cx="7776" cy="1512"/>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spTree>
    <p:extLst>
      <p:ext uri="{BB962C8B-B14F-4D97-AF65-F5344CB8AC3E}">
        <p14:creationId xmlns:p14="http://schemas.microsoft.com/office/powerpoint/2010/main" val="45006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3F98F9A1-E018-7D4E-9166-A14D1975F1F3}"/>
              </a:ext>
            </a:extLst>
          </p:cNvPr>
          <p:cNvSpPr>
            <a:spLocks noGrp="1"/>
          </p:cNvSpPr>
          <p:nvPr>
            <p:ph type="title"/>
          </p:nvPr>
        </p:nvSpPr>
        <p:spPr>
          <a:xfrm>
            <a:off x="628650" y="365125"/>
            <a:ext cx="7886700" cy="1325563"/>
          </a:xfrm>
        </p:spPr>
        <p:txBody>
          <a:bodyPr vert="horz" lIns="91440" tIns="45720" rIns="91440" bIns="45720" rtlCol="0" anchor="ctr">
            <a:normAutofit/>
          </a:bodyPr>
          <a:lstStyle/>
          <a:p>
            <a:r>
              <a:rPr lang="en-US" b="1"/>
              <a:t>Context R-CNN Architecture</a:t>
            </a:r>
            <a:r>
              <a:rPr lang="en-US" b="1" dirty="0"/>
              <a:t> </a:t>
            </a:r>
          </a:p>
        </p:txBody>
      </p:sp>
      <p:sp>
        <p:nvSpPr>
          <p:cNvPr id="19"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28801"/>
            <a:ext cx="78867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hart&#10;&#10;Description automatically generated">
            <a:extLst>
              <a:ext uri="{FF2B5EF4-FFF2-40B4-BE49-F238E27FC236}">
                <a16:creationId xmlns:a16="http://schemas.microsoft.com/office/drawing/2014/main" id="{E25105FF-2DB6-B64C-A333-5571BAF3E202}"/>
              </a:ext>
            </a:extLst>
          </p:cNvPr>
          <p:cNvPicPr>
            <a:picLocks noChangeAspect="1"/>
          </p:cNvPicPr>
          <p:nvPr/>
        </p:nvPicPr>
        <p:blipFill rotWithShape="1">
          <a:blip r:embed="rId2"/>
          <a:srcRect t="501" r="2" b="2"/>
          <a:stretch/>
        </p:blipFill>
        <p:spPr>
          <a:xfrm>
            <a:off x="868680" y="2149222"/>
            <a:ext cx="7406640" cy="3721608"/>
          </a:xfrm>
          <a:prstGeom prst="rect">
            <a:avLst/>
          </a:prstGeom>
          <a:effectLst/>
        </p:spPr>
      </p:pic>
    </p:spTree>
    <p:extLst>
      <p:ext uri="{BB962C8B-B14F-4D97-AF65-F5344CB8AC3E}">
        <p14:creationId xmlns:p14="http://schemas.microsoft.com/office/powerpoint/2010/main" val="282488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A7A9-EFC0-DB4C-9262-528A7651720B}"/>
              </a:ext>
            </a:extLst>
          </p:cNvPr>
          <p:cNvSpPr>
            <a:spLocks noGrp="1"/>
          </p:cNvSpPr>
          <p:nvPr>
            <p:ph type="title"/>
          </p:nvPr>
        </p:nvSpPr>
        <p:spPr>
          <a:xfrm>
            <a:off x="717858" y="420881"/>
            <a:ext cx="7886700" cy="1325563"/>
          </a:xfrm>
        </p:spPr>
        <p:txBody>
          <a:bodyPr/>
          <a:lstStyle/>
          <a:p>
            <a:r>
              <a:rPr lang="en-US" b="1" dirty="0"/>
              <a:t>Stage-1</a:t>
            </a:r>
          </a:p>
        </p:txBody>
      </p:sp>
      <p:pic>
        <p:nvPicPr>
          <p:cNvPr id="5" name="Content Placeholder 4" descr="Diagram&#10;&#10;Description automatically generated">
            <a:extLst>
              <a:ext uri="{FF2B5EF4-FFF2-40B4-BE49-F238E27FC236}">
                <a16:creationId xmlns:a16="http://schemas.microsoft.com/office/drawing/2014/main" id="{8C7DC6CE-5342-E145-93CA-0B25EE736ECD}"/>
              </a:ext>
            </a:extLst>
          </p:cNvPr>
          <p:cNvPicPr>
            <a:picLocks noGrp="1" noChangeAspect="1"/>
          </p:cNvPicPr>
          <p:nvPr>
            <p:ph idx="1"/>
          </p:nvPr>
        </p:nvPicPr>
        <p:blipFill>
          <a:blip r:embed="rId2"/>
          <a:stretch>
            <a:fillRect/>
          </a:stretch>
        </p:blipFill>
        <p:spPr>
          <a:xfrm>
            <a:off x="755783" y="1624905"/>
            <a:ext cx="6695732" cy="4351338"/>
          </a:xfrm>
        </p:spPr>
      </p:pic>
    </p:spTree>
    <p:extLst>
      <p:ext uri="{BB962C8B-B14F-4D97-AF65-F5344CB8AC3E}">
        <p14:creationId xmlns:p14="http://schemas.microsoft.com/office/powerpoint/2010/main" val="336995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DE57C-084A-2349-8B36-D65C652269FD}"/>
              </a:ext>
            </a:extLst>
          </p:cNvPr>
          <p:cNvSpPr>
            <a:spLocks noGrp="1"/>
          </p:cNvSpPr>
          <p:nvPr>
            <p:ph type="title"/>
          </p:nvPr>
        </p:nvSpPr>
        <p:spPr>
          <a:xfrm>
            <a:off x="360759" y="327026"/>
            <a:ext cx="2468166" cy="2287588"/>
          </a:xfrm>
        </p:spPr>
        <p:txBody>
          <a:bodyPr anchor="ctr">
            <a:normAutofit/>
          </a:bodyPr>
          <a:lstStyle/>
          <a:p>
            <a:r>
              <a:rPr lang="en-US" sz="3100" b="1"/>
              <a:t>Stage-2</a:t>
            </a:r>
          </a:p>
        </p:txBody>
      </p:sp>
      <p:sp>
        <p:nvSpPr>
          <p:cNvPr id="3" name="Content Placeholder 2">
            <a:extLst>
              <a:ext uri="{FF2B5EF4-FFF2-40B4-BE49-F238E27FC236}">
                <a16:creationId xmlns:a16="http://schemas.microsoft.com/office/drawing/2014/main" id="{9BE4D1AB-B2A1-6843-93F2-3B6BFB7987CB}"/>
              </a:ext>
            </a:extLst>
          </p:cNvPr>
          <p:cNvSpPr>
            <a:spLocks noGrp="1"/>
          </p:cNvSpPr>
          <p:nvPr>
            <p:ph idx="1"/>
          </p:nvPr>
        </p:nvSpPr>
        <p:spPr>
          <a:xfrm>
            <a:off x="3167986" y="327026"/>
            <a:ext cx="5614060" cy="2287587"/>
          </a:xfrm>
        </p:spPr>
        <p:txBody>
          <a:bodyPr anchor="ctr">
            <a:normAutofit/>
          </a:bodyPr>
          <a:lstStyle/>
          <a:p>
            <a:r>
              <a:rPr lang="en-US" sz="1600" dirty="0"/>
              <a:t>FRCNN classifies those region of interest vectors </a:t>
            </a:r>
          </a:p>
          <a:p>
            <a:r>
              <a:rPr lang="en-US" sz="1600" dirty="0"/>
              <a:t>Between two stages there are two attention modules with short and long term memory</a:t>
            </a:r>
          </a:p>
        </p:txBody>
      </p:sp>
      <p:pic>
        <p:nvPicPr>
          <p:cNvPr id="5" name="Picture 4" descr="A picture containing outdoor, building, road, street&#10;&#10;Description automatically generated">
            <a:extLst>
              <a:ext uri="{FF2B5EF4-FFF2-40B4-BE49-F238E27FC236}">
                <a16:creationId xmlns:a16="http://schemas.microsoft.com/office/drawing/2014/main" id="{E6A291F5-6758-CD4A-B540-7BC7FBF990E8}"/>
              </a:ext>
            </a:extLst>
          </p:cNvPr>
          <p:cNvPicPr>
            <a:picLocks noChangeAspect="1"/>
          </p:cNvPicPr>
          <p:nvPr/>
        </p:nvPicPr>
        <p:blipFill rotWithShape="1">
          <a:blip r:embed="rId2"/>
          <a:srcRect r="-1" b="2758"/>
          <a:stretch/>
        </p:blipFill>
        <p:spPr>
          <a:xfrm>
            <a:off x="-6876" y="2763151"/>
            <a:ext cx="9150876"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279084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Diagram&#10;&#10;Description automatically generated">
            <a:extLst>
              <a:ext uri="{FF2B5EF4-FFF2-40B4-BE49-F238E27FC236}">
                <a16:creationId xmlns:a16="http://schemas.microsoft.com/office/drawing/2014/main" id="{BAFD6016-9AE5-534C-A494-0C90AE877755}"/>
              </a:ext>
            </a:extLst>
          </p:cNvPr>
          <p:cNvPicPr>
            <a:picLocks noGrp="1" noChangeAspect="1"/>
          </p:cNvPicPr>
          <p:nvPr>
            <p:ph idx="1"/>
          </p:nvPr>
        </p:nvPicPr>
        <p:blipFill>
          <a:blip r:embed="rId2"/>
          <a:stretch>
            <a:fillRect/>
          </a:stretch>
        </p:blipFill>
        <p:spPr>
          <a:xfrm>
            <a:off x="4089400" y="469900"/>
            <a:ext cx="4457700" cy="4622800"/>
          </a:xfrm>
        </p:spPr>
      </p:pic>
      <p:pic>
        <p:nvPicPr>
          <p:cNvPr id="4" name="Picture 3" descr="A picture containing text&#10;&#10;Description automatically generated">
            <a:extLst>
              <a:ext uri="{FF2B5EF4-FFF2-40B4-BE49-F238E27FC236}">
                <a16:creationId xmlns:a16="http://schemas.microsoft.com/office/drawing/2014/main" id="{ECE567D7-47D2-3D42-A0D3-E8501466E09A}"/>
              </a:ext>
            </a:extLst>
          </p:cNvPr>
          <p:cNvPicPr>
            <a:picLocks noChangeAspect="1"/>
          </p:cNvPicPr>
          <p:nvPr/>
        </p:nvPicPr>
        <p:blipFill>
          <a:blip r:embed="rId3"/>
          <a:stretch>
            <a:fillRect/>
          </a:stretch>
        </p:blipFill>
        <p:spPr>
          <a:xfrm>
            <a:off x="4089400" y="5156200"/>
            <a:ext cx="4457700" cy="508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46A2768C-AEB3-2448-96F9-E3BD56D07A24}"/>
              </a:ext>
            </a:extLst>
          </p:cNvPr>
          <p:cNvPicPr>
            <a:picLocks noChangeAspect="1"/>
          </p:cNvPicPr>
          <p:nvPr/>
        </p:nvPicPr>
        <p:blipFill>
          <a:blip r:embed="rId4"/>
          <a:stretch>
            <a:fillRect/>
          </a:stretch>
        </p:blipFill>
        <p:spPr>
          <a:xfrm>
            <a:off x="4089400" y="5740400"/>
            <a:ext cx="4457700" cy="596900"/>
          </a:xfrm>
          <a:prstGeom prst="rect">
            <a:avLst/>
          </a:prstGeom>
        </p:spPr>
      </p:pic>
      <p:sp>
        <p:nvSpPr>
          <p:cNvPr id="2" name="Title 1">
            <a:extLst>
              <a:ext uri="{FF2B5EF4-FFF2-40B4-BE49-F238E27FC236}">
                <a16:creationId xmlns:a16="http://schemas.microsoft.com/office/drawing/2014/main" id="{41876660-61A0-684E-B75B-55D3F85C0B84}"/>
              </a:ext>
            </a:extLst>
          </p:cNvPr>
          <p:cNvSpPr>
            <a:spLocks noGrp="1"/>
          </p:cNvSpPr>
          <p:nvPr>
            <p:ph type="title"/>
          </p:nvPr>
        </p:nvSpPr>
        <p:spPr>
          <a:xfrm>
            <a:off x="647271" y="1012004"/>
            <a:ext cx="2562119" cy="4795408"/>
          </a:xfrm>
        </p:spPr>
        <p:txBody>
          <a:bodyPr>
            <a:normAutofit/>
          </a:bodyPr>
          <a:lstStyle/>
          <a:p>
            <a:r>
              <a:rPr lang="en-US" sz="3700" b="1">
                <a:solidFill>
                  <a:srgbClr val="FFFFFF"/>
                </a:solidFill>
              </a:rPr>
              <a:t>Attention Mechanism</a:t>
            </a:r>
          </a:p>
        </p:txBody>
      </p:sp>
    </p:spTree>
    <p:extLst>
      <p:ext uri="{BB962C8B-B14F-4D97-AF65-F5344CB8AC3E}">
        <p14:creationId xmlns:p14="http://schemas.microsoft.com/office/powerpoint/2010/main" val="3407885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245" y="913766"/>
            <a:ext cx="7886700" cy="1325563"/>
          </a:xfrm>
        </p:spPr>
        <p:txBody>
          <a:bodyPr>
            <a:normAutofit/>
          </a:bodyPr>
          <a:lstStyle/>
          <a:p>
            <a:r>
              <a:rPr lang="en-US" sz="3200" b="1" dirty="0"/>
              <a:t>Coco</a:t>
            </a:r>
            <a:br>
              <a:rPr lang="en-US" sz="3200" b="1" dirty="0"/>
            </a:br>
            <a:r>
              <a:rPr lang="en-US" sz="3200" b="1" dirty="0"/>
              <a:t>Pre-Trained Dataset</a:t>
            </a:r>
          </a:p>
        </p:txBody>
      </p:sp>
      <p:sp>
        <p:nvSpPr>
          <p:cNvPr id="9" name="Content Placeholder 8"/>
          <p:cNvSpPr>
            <a:spLocks noGrp="1"/>
          </p:cNvSpPr>
          <p:nvPr>
            <p:ph idx="1"/>
          </p:nvPr>
        </p:nvSpPr>
        <p:spPr>
          <a:xfrm>
            <a:off x="184245" y="2397412"/>
            <a:ext cx="3520269" cy="3263504"/>
          </a:xfrm>
        </p:spPr>
        <p:txBody>
          <a:bodyPr/>
          <a:lstStyle/>
          <a:p>
            <a:r>
              <a:rPr lang="en-US" sz="1800" dirty="0"/>
              <a:t>80 diverse categories</a:t>
            </a:r>
          </a:p>
          <a:p>
            <a:r>
              <a:rPr lang="en-US" sz="1800" dirty="0"/>
              <a:t>100K images</a:t>
            </a:r>
          </a:p>
          <a:p>
            <a:r>
              <a:rPr lang="en-US" sz="1800" dirty="0"/>
              <a:t>Heavy occlusions, many objects per image, large scale variations</a:t>
            </a:r>
          </a:p>
          <a:p>
            <a:endParaRPr lang="en-US" dirty="0"/>
          </a:p>
        </p:txBody>
      </p:sp>
      <p:pic>
        <p:nvPicPr>
          <p:cNvPr id="6" name="Picture 5"/>
          <p:cNvPicPr>
            <a:picLocks noChangeAspect="1"/>
          </p:cNvPicPr>
          <p:nvPr/>
        </p:nvPicPr>
        <p:blipFill>
          <a:blip r:embed="rId2"/>
          <a:stretch>
            <a:fillRect/>
          </a:stretch>
        </p:blipFill>
        <p:spPr>
          <a:xfrm>
            <a:off x="3754042" y="2328537"/>
            <a:ext cx="5389958" cy="1637200"/>
          </a:xfrm>
          <a:prstGeom prst="rect">
            <a:avLst/>
          </a:prstGeom>
        </p:spPr>
      </p:pic>
    </p:spTree>
    <p:extLst>
      <p:ext uri="{BB962C8B-B14F-4D97-AF65-F5344CB8AC3E}">
        <p14:creationId xmlns:p14="http://schemas.microsoft.com/office/powerpoint/2010/main" val="20499724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333</Words>
  <Application>Microsoft Macintosh PowerPoint</Application>
  <PresentationFormat>On-screen Show (4:3)</PresentationFormat>
  <Paragraphs>32</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Lucida Grande</vt:lpstr>
      <vt:lpstr>Office Theme</vt:lpstr>
      <vt:lpstr>Context R-CNN: Long Term Temporal Context for  Per-Camera Object Detection  Sara Beery , Guanhang Wu, Vivek Rathod, Ronny Votel, JonathanHuang  California Institute of Technology  Google</vt:lpstr>
      <vt:lpstr>Static monitoring cameras</vt:lpstr>
      <vt:lpstr>Static camera images</vt:lpstr>
      <vt:lpstr>R-CNN: Regions with CNN features</vt:lpstr>
      <vt:lpstr>Context R-CNN Architecture </vt:lpstr>
      <vt:lpstr>Stage-1</vt:lpstr>
      <vt:lpstr>Stage-2</vt:lpstr>
      <vt:lpstr>Attention Mechanism</vt:lpstr>
      <vt:lpstr>Coco Pre-Trained Dataset</vt:lpstr>
      <vt:lpstr>Visualizing attention </vt:lpstr>
      <vt:lpstr>Results: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 R-CNN: Long Term Temporal Context for  Per-Camera Object Detection  Sara Beery , Guanhang Wu, Vivek Rathod, Ronny Votel, JonathanHuang  California Institute of Technology  Google</dc:title>
  <dc:creator>Vinoth Kolluru</dc:creator>
  <cp:lastModifiedBy>Vinoth Kolluru</cp:lastModifiedBy>
  <cp:revision>1</cp:revision>
  <dcterms:created xsi:type="dcterms:W3CDTF">2020-11-11T03:05:27Z</dcterms:created>
  <dcterms:modified xsi:type="dcterms:W3CDTF">2020-11-11T03:38:49Z</dcterms:modified>
</cp:coreProperties>
</file>